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1800"/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812800" y="568960"/>
            <a:ext cx="7924800" cy="223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20" b="1" spc="150" dirty="0">
                <a:solidFill>
                  <a:srgbClr val="A0A9A7"/>
                </a:solidFill>
                <a:latin typeface="Calibri"/>
              </a:rPr>
              <a:t>WHETHER · WEEKLY OPERATING GUIDANCE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812800" y="833120"/>
            <a:ext cx="8737600" cy="447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720" b="1" dirty="0">
                <a:solidFill>
                  <a:srgbClr val="EDF0EE"/>
                </a:solidFill>
                <a:latin typeface="Calibri"/>
              </a:rPr>
              <a:t>This week's guidance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812800" y="1320800"/>
            <a:ext cx="8737600" cy="2438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80" dirty="0">
                <a:solidFill>
                  <a:srgbClr val="A0A9A7"/>
                </a:solidFill>
                <a:latin typeface="Calibri"/>
              </a:rPr>
              <a:t>Jul 30, 2026 · Sunny (money is cheap and available)</a:t>
            </a:r>
          </a:p>
        </p:txBody>
      </p:sp>
      <p:sp>
        <p:nvSpPr>
          <p:cNvPr id="5" name="Regime badge"/>
          <p:cNvSpPr/>
          <p:nvPr/>
        </p:nvSpPr>
        <p:spPr>
          <a:xfrm>
            <a:off x="9753600" y="812800"/>
            <a:ext cx="1625600" cy="42672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D9A82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Regime"/>
          <p:cNvSpPr txBox="1"/>
          <p:nvPr/>
        </p:nvSpPr>
        <p:spPr>
          <a:xfrm>
            <a:off x="9753600" y="812800"/>
            <a:ext cx="1625600" cy="4267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100" dirty="0">
                <a:solidFill>
                  <a:srgbClr val="F5CF5A"/>
                </a:solidFill>
                <a:latin typeface="Calibri"/>
              </a:rPr>
              <a:t>Sunny</a:t>
            </a:r>
          </a:p>
        </p:txBody>
      </p:sp>
      <p:sp>
        <p:nvSpPr>
          <p:cNvPr id="7" name="1. ACTION NOW card"/>
          <p:cNvSpPr/>
          <p:nvPr/>
        </p:nvSpPr>
        <p:spPr>
          <a:xfrm>
            <a:off x="812800" y="19304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1. ACTION NOW accent"/>
          <p:cNvSpPr/>
          <p:nvPr/>
        </p:nvSpPr>
        <p:spPr>
          <a:xfrm>
            <a:off x="812800" y="2011680"/>
            <a:ext cx="60960" cy="955040"/>
          </a:xfrm>
          <a:prstGeom prst="rect">
            <a:avLst/>
          </a:prstGeom>
          <a:solidFill>
            <a:srgbClr val="EDF0E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1. ACTION NOW label"/>
          <p:cNvSpPr txBox="1"/>
          <p:nvPr/>
        </p:nvSpPr>
        <p:spPr>
          <a:xfrm>
            <a:off x="1137920" y="21539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EDF0EE"/>
                </a:solidFill>
                <a:latin typeface="Calibri"/>
              </a:rPr>
              <a:t>1. ACTION NOW</a:t>
            </a:r>
          </a:p>
        </p:txBody>
      </p:sp>
      <p:sp>
        <p:nvSpPr>
          <p:cNvPr id="10" name="1. ACTION NOW body"/>
          <p:cNvSpPr txBox="1"/>
          <p:nvPr/>
        </p:nvSpPr>
        <p:spPr>
          <a:xfrm>
            <a:off x="1137920" y="23977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600" b="1" dirty="0">
                <a:solidFill>
                  <a:srgbClr val="EDF0EE"/>
                </a:solidFill>
                <a:latin typeface="Calibri"/>
              </a:rPr>
              <a:t>Keep expansion selective: add capacity only in proven demand lanes and keep rollback criteria explicit.</a:t>
            </a:r>
          </a:p>
        </p:txBody>
      </p:sp>
      <p:sp>
        <p:nvSpPr>
          <p:cNvPr id="11" name="2. PAUSE IF card"/>
          <p:cNvSpPr/>
          <p:nvPr/>
        </p:nvSpPr>
        <p:spPr>
          <a:xfrm>
            <a:off x="812800" y="32512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2. PAUSE IF accent"/>
          <p:cNvSpPr/>
          <p:nvPr/>
        </p:nvSpPr>
        <p:spPr>
          <a:xfrm>
            <a:off x="812800" y="3332480"/>
            <a:ext cx="60960" cy="955040"/>
          </a:xfrm>
          <a:prstGeom prst="rect">
            <a:avLst/>
          </a:prstGeom>
          <a:solidFill>
            <a:srgbClr val="F2685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2. PAUSE IF label"/>
          <p:cNvSpPr txBox="1"/>
          <p:nvPr/>
        </p:nvSpPr>
        <p:spPr>
          <a:xfrm>
            <a:off x="1137920" y="34747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F2685C"/>
                </a:solidFill>
                <a:latin typeface="Calibri"/>
              </a:rPr>
              <a:t>2. PAUSE IF</a:t>
            </a:r>
          </a:p>
        </p:txBody>
      </p:sp>
      <p:sp>
        <p:nvSpPr>
          <p:cNvPr id="14" name="2. PAUSE IF body"/>
          <p:cNvSpPr txBox="1"/>
          <p:nvPr/>
        </p:nvSpPr>
        <p:spPr>
          <a:xfrm>
            <a:off x="1137920" y="37185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40" dirty="0">
                <a:solidFill>
                  <a:srgbClr val="CDD3D1"/>
                </a:solidFill>
                <a:latin typeface="Calibri"/>
              </a:rPr>
              <a:t>No pause line was published with this brief.</a:t>
            </a:r>
          </a:p>
        </p:txBody>
      </p:sp>
      <p:sp>
        <p:nvSpPr>
          <p:cNvPr id="15" name="3. CONDITIONS CHANGE IF card"/>
          <p:cNvSpPr/>
          <p:nvPr/>
        </p:nvSpPr>
        <p:spPr>
          <a:xfrm>
            <a:off x="812800" y="45720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3. CONDITIONS CHANGE IF accent"/>
          <p:cNvSpPr/>
          <p:nvPr/>
        </p:nvSpPr>
        <p:spPr>
          <a:xfrm>
            <a:off x="812800" y="4653280"/>
            <a:ext cx="60960" cy="955040"/>
          </a:xfrm>
          <a:prstGeom prst="rect">
            <a:avLst/>
          </a:prstGeom>
          <a:solidFill>
            <a:srgbClr val="EDF0E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3. CONDITIONS CHANGE IF label"/>
          <p:cNvSpPr txBox="1"/>
          <p:nvPr/>
        </p:nvSpPr>
        <p:spPr>
          <a:xfrm>
            <a:off x="1137920" y="47955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EDF0EE"/>
                </a:solidFill>
                <a:latin typeface="Calibri"/>
              </a:rPr>
              <a:t>3. CONDITIONS CHANGE IF</a:t>
            </a:r>
          </a:p>
        </p:txBody>
      </p:sp>
      <p:sp>
        <p:nvSpPr>
          <p:cNvPr id="18" name="3. CONDITIONS CHANGE IF body"/>
          <p:cNvSpPr txBox="1"/>
          <p:nvPr/>
        </p:nvSpPr>
        <p:spPr>
          <a:xfrm>
            <a:off x="1137920" y="50393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40" dirty="0">
                <a:solidFill>
                  <a:srgbClr val="CDD3D1"/>
                </a:solidFill>
                <a:latin typeface="Calibri"/>
              </a:rPr>
              <a:t>Funding pressure rises from 52 to clear 70, or risk appetite falls from 58 to 50 or below.</a:t>
            </a:r>
          </a:p>
        </p:txBody>
      </p:sp>
      <p:sp>
        <p:nvSpPr>
          <p:cNvPr id="19" name="Footer line 1"/>
          <p:cNvSpPr txBox="1"/>
          <p:nvPr/>
        </p:nvSpPr>
        <p:spPr>
          <a:xfrm>
            <a:off x="812800" y="579120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CDD3D1"/>
                </a:solidFill>
                <a:latin typeface="Calibri"/>
              </a:rPr>
              <a:t>No scores were published with this brief.</a:t>
            </a:r>
          </a:p>
        </p:txBody>
      </p:sp>
      <p:sp>
        <p:nvSpPr>
          <p:cNvPr id="20" name="Footer line 2"/>
          <p:cNvSpPr txBox="1"/>
          <p:nvPr/>
        </p:nvSpPr>
        <p:spPr>
          <a:xfrm>
            <a:off x="812800" y="597408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A0A9A7"/>
                </a:solidFill>
                <a:latin typeface="Calibri"/>
              </a:rPr>
              <a:t>Room before a change: within reach of the line · Source: Canonical snapshot (high confidence), 2026-07-30, via whether.work · scored on more data than we had for past months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ether">
  <a:themeElements>
    <a:clrScheme name="Whether">
      <a:dk1>
        <a:srgbClr val="0F1316"/>
      </a:dk1>
      <a:lt1>
        <a:srgbClr val="EDF0EE"/>
      </a:lt1>
      <a:dk2>
        <a:srgbClr val="171C20"/>
      </a:dk2>
      <a:lt2>
        <a:srgbClr val="CDD3D1"/>
      </a:lt2>
      <a:accent1>
        <a:srgbClr val="D9A82C"/>
      </a:accent1>
      <a:accent2>
        <a:srgbClr val="9D7A4A"/>
      </a:accent2>
      <a:accent3>
        <a:srgbClr val="8F96E0"/>
      </a:accent3>
      <a:accent4>
        <a:srgbClr val="3A6FA3"/>
      </a:accent4>
      <a:accent5>
        <a:srgbClr val="E5484D"/>
      </a:accent5>
      <a:accent6>
        <a:srgbClr val="A0A9A7"/>
      </a:accent6>
      <a:hlink>
        <a:srgbClr val="EDF0EE"/>
      </a:hlink>
      <a:folHlink>
        <a:srgbClr val="A0A9A7"/>
      </a:folHlink>
    </a:clrScheme>
    <a:fontScheme name="Wheth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Whether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Whether</Application>
  <Slides>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Whether weekly operating guidance — Jul 30, 2026</dc:title>
  <dc:creator>Whether</dc:creator>
  <dcterms:created xsi:type="dcterms:W3CDTF">2026-07-30T12:00:00Z</dcterms:created>
  <dcterms:modified xsi:type="dcterms:W3CDTF">2026-07-30T12:00:00Z</dcterms:modified>
</cp:coreProperties>
</file>