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</p:defaultTextStyle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3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1800"/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31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812800" y="568960"/>
            <a:ext cx="7924800" cy="2235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120" b="1" spc="150" dirty="0">
                <a:solidFill>
                  <a:srgbClr val="A0A9A7"/>
                </a:solidFill>
                <a:latin typeface="Calibri"/>
              </a:rPr>
              <a:t>WHETHER · WEEKLY OPERATING GUIDANCE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812800" y="833120"/>
            <a:ext cx="8737600" cy="4470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720" b="1" dirty="0">
                <a:solidFill>
                  <a:srgbClr val="EDF0EE"/>
                </a:solidFill>
                <a:latin typeface="Calibri"/>
              </a:rPr>
              <a:t>This week's guidance (Seed)</a:t>
            </a:r>
          </a:p>
        </p:txBody>
      </p:sp>
      <p:sp>
        <p:nvSpPr>
          <p:cNvPr id="4" name="Subtitle"/>
          <p:cNvSpPr txBox="1"/>
          <p:nvPr/>
        </p:nvSpPr>
        <p:spPr>
          <a:xfrm>
            <a:off x="812800" y="1320800"/>
            <a:ext cx="8737600" cy="2438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280" dirty="0">
                <a:solidFill>
                  <a:srgbClr val="A0A9A7"/>
                </a:solidFill>
                <a:latin typeface="Calibri"/>
              </a:rPr>
              <a:t>Oct 26, 2026 · Cloudy (money is available but pricey)</a:t>
            </a:r>
          </a:p>
        </p:txBody>
      </p:sp>
      <p:sp>
        <p:nvSpPr>
          <p:cNvPr id="5" name="Regime badge"/>
          <p:cNvSpPr/>
          <p:nvPr/>
        </p:nvSpPr>
        <p:spPr>
          <a:xfrm>
            <a:off x="9753600" y="812800"/>
            <a:ext cx="1625600" cy="426720"/>
          </a:xfrm>
          <a:prstGeom prst="roundRect">
            <a:avLst/>
          </a:prstGeom>
          <a:solidFill>
            <a:srgbClr val="171C20"/>
          </a:solidFill>
          <a:ln w="9525">
            <a:solidFill>
              <a:srgbClr val="9D7A4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Regime"/>
          <p:cNvSpPr txBox="1"/>
          <p:nvPr/>
        </p:nvSpPr>
        <p:spPr>
          <a:xfrm>
            <a:off x="9753600" y="812800"/>
            <a:ext cx="1625600" cy="4267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200" b="1" spc="100" dirty="0">
                <a:solidFill>
                  <a:srgbClr val="D6B98A"/>
                </a:solidFill>
                <a:latin typeface="Calibri"/>
              </a:rPr>
              <a:t>Cloudy</a:t>
            </a:r>
          </a:p>
        </p:txBody>
      </p:sp>
      <p:sp>
        <p:nvSpPr>
          <p:cNvPr id="7" name="1. ACTION NOW card"/>
          <p:cNvSpPr/>
          <p:nvPr/>
        </p:nvSpPr>
        <p:spPr>
          <a:xfrm>
            <a:off x="812800" y="1930400"/>
            <a:ext cx="10566400" cy="1117600"/>
          </a:xfrm>
          <a:prstGeom prst="roundRect">
            <a:avLst/>
          </a:prstGeom>
          <a:solidFill>
            <a:srgbClr val="171C20"/>
          </a:solidFill>
          <a:ln w="9525">
            <a:solidFill>
              <a:srgbClr val="393E4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1. ACTION NOW accent"/>
          <p:cNvSpPr/>
          <p:nvPr/>
        </p:nvSpPr>
        <p:spPr>
          <a:xfrm>
            <a:off x="812800" y="2011680"/>
            <a:ext cx="60960" cy="955040"/>
          </a:xfrm>
          <a:prstGeom prst="rect">
            <a:avLst/>
          </a:prstGeom>
          <a:solidFill>
            <a:srgbClr val="EDF0E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1. ACTION NOW label"/>
          <p:cNvSpPr txBox="1"/>
          <p:nvPr/>
        </p:nvSpPr>
        <p:spPr>
          <a:xfrm>
            <a:off x="1137920" y="2153920"/>
            <a:ext cx="991616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60" b="1" spc="120" dirty="0">
                <a:solidFill>
                  <a:srgbClr val="EDF0EE"/>
                </a:solidFill>
                <a:latin typeface="Calibri"/>
              </a:rPr>
              <a:t>1. ACTION NOW</a:t>
            </a:r>
          </a:p>
        </p:txBody>
      </p:sp>
      <p:sp>
        <p:nvSpPr>
          <p:cNvPr id="10" name="1. ACTION NOW body"/>
          <p:cNvSpPr txBox="1"/>
          <p:nvPr/>
        </p:nvSpPr>
        <p:spPr>
          <a:xfrm>
            <a:off x="1137920" y="2397760"/>
            <a:ext cx="9916160" cy="5689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600" b="1" dirty="0">
                <a:solidFill>
                  <a:srgbClr val="EDF0EE"/>
                </a:solidFill>
                <a:latin typeface="Calibri"/>
              </a:rPr>
              <a:t>Commit to what protects income you have; new bets wait for cheaper money.</a:t>
            </a:r>
          </a:p>
        </p:txBody>
      </p:sp>
      <p:sp>
        <p:nvSpPr>
          <p:cNvPr id="11" name="2. PAUSE IF card"/>
          <p:cNvSpPr/>
          <p:nvPr/>
        </p:nvSpPr>
        <p:spPr>
          <a:xfrm>
            <a:off x="812800" y="3251200"/>
            <a:ext cx="10566400" cy="1117600"/>
          </a:xfrm>
          <a:prstGeom prst="roundRect">
            <a:avLst/>
          </a:prstGeom>
          <a:solidFill>
            <a:srgbClr val="171C20"/>
          </a:solidFill>
          <a:ln w="9525">
            <a:solidFill>
              <a:srgbClr val="393E4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2. PAUSE IF accent"/>
          <p:cNvSpPr/>
          <p:nvPr/>
        </p:nvSpPr>
        <p:spPr>
          <a:xfrm>
            <a:off x="812800" y="3332480"/>
            <a:ext cx="60960" cy="955040"/>
          </a:xfrm>
          <a:prstGeom prst="rect">
            <a:avLst/>
          </a:prstGeom>
          <a:solidFill>
            <a:srgbClr val="F2685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2. PAUSE IF label"/>
          <p:cNvSpPr txBox="1"/>
          <p:nvPr/>
        </p:nvSpPr>
        <p:spPr>
          <a:xfrm>
            <a:off x="1137920" y="3474720"/>
            <a:ext cx="991616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60" b="1" spc="120" dirty="0">
                <a:solidFill>
                  <a:srgbClr val="F2685C"/>
                </a:solidFill>
                <a:latin typeface="Calibri"/>
              </a:rPr>
              <a:t>2. PAUSE IF</a:t>
            </a:r>
          </a:p>
        </p:txBody>
      </p:sp>
      <p:sp>
        <p:nvSpPr>
          <p:cNvPr id="14" name="2. PAUSE IF body"/>
          <p:cNvSpPr txBox="1"/>
          <p:nvPr/>
        </p:nvSpPr>
        <p:spPr>
          <a:xfrm>
            <a:off x="1137920" y="3718560"/>
            <a:ext cx="9916160" cy="5689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440" dirty="0">
                <a:solidFill>
                  <a:srgbClr val="CDD3D1"/>
                </a:solidFill>
                <a:latin typeface="Calibri"/>
              </a:rPr>
              <a:t>Runway trigger: tighten if funding pressure is above 76 for 2 readings in a row. Funding pressure is 90 now.</a:t>
            </a:r>
          </a:p>
        </p:txBody>
      </p:sp>
      <p:sp>
        <p:nvSpPr>
          <p:cNvPr id="15" name="3. CONDITIONS CHANGE IF card"/>
          <p:cNvSpPr/>
          <p:nvPr/>
        </p:nvSpPr>
        <p:spPr>
          <a:xfrm>
            <a:off x="812800" y="4572000"/>
            <a:ext cx="10566400" cy="1117600"/>
          </a:xfrm>
          <a:prstGeom prst="roundRect">
            <a:avLst/>
          </a:prstGeom>
          <a:solidFill>
            <a:srgbClr val="171C20"/>
          </a:solidFill>
          <a:ln w="9525">
            <a:solidFill>
              <a:srgbClr val="393E4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3. CONDITIONS CHANGE IF accent"/>
          <p:cNvSpPr/>
          <p:nvPr/>
        </p:nvSpPr>
        <p:spPr>
          <a:xfrm>
            <a:off x="812800" y="4653280"/>
            <a:ext cx="60960" cy="955040"/>
          </a:xfrm>
          <a:prstGeom prst="rect">
            <a:avLst/>
          </a:prstGeom>
          <a:solidFill>
            <a:srgbClr val="EDF0EE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3. CONDITIONS CHANGE IF label"/>
          <p:cNvSpPr txBox="1"/>
          <p:nvPr/>
        </p:nvSpPr>
        <p:spPr>
          <a:xfrm>
            <a:off x="1137920" y="4795520"/>
            <a:ext cx="991616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60" b="1" spc="120" dirty="0">
                <a:solidFill>
                  <a:srgbClr val="EDF0EE"/>
                </a:solidFill>
                <a:latin typeface="Calibri"/>
              </a:rPr>
              <a:t>3. CONDITIONS CHANGE IF</a:t>
            </a:r>
          </a:p>
        </p:txBody>
      </p:sp>
      <p:sp>
        <p:nvSpPr>
          <p:cNvPr id="18" name="3. CONDITIONS CHANGE IF body"/>
          <p:cNvSpPr txBox="1"/>
          <p:nvPr/>
        </p:nvSpPr>
        <p:spPr>
          <a:xfrm>
            <a:off x="1137920" y="5039360"/>
            <a:ext cx="9916160" cy="5689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440" dirty="0">
                <a:solidFill>
                  <a:srgbClr val="CDD3D1"/>
                </a:solidFill>
                <a:latin typeface="Calibri"/>
              </a:rPr>
              <a:t>Funding pressure falls 20 pts from 90 to 70 or below, or risk appetite falls 3 pts from 53 to 50 or below.</a:t>
            </a:r>
          </a:p>
        </p:txBody>
      </p:sp>
      <p:sp>
        <p:nvSpPr>
          <p:cNvPr id="19" name="Footer line 1"/>
          <p:cNvSpPr txBox="1"/>
          <p:nvPr/>
        </p:nvSpPr>
        <p:spPr>
          <a:xfrm>
            <a:off x="812800" y="5791200"/>
            <a:ext cx="1056640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040" b="1" dirty="0">
                <a:solidFill>
                  <a:srgbClr val="CDD3D1"/>
                </a:solidFill>
                <a:latin typeface="Calibri"/>
              </a:rPr>
              <a:t>Funding pressure 90 of 100 (money is hard to raise) · change line 70 · 20 pts above</a:t>
            </a:r>
          </a:p>
        </p:txBody>
      </p:sp>
      <p:sp>
        <p:nvSpPr>
          <p:cNvPr id="20" name="Footer line 2"/>
          <p:cNvSpPr txBox="1"/>
          <p:nvPr/>
        </p:nvSpPr>
        <p:spPr>
          <a:xfrm>
            <a:off x="812800" y="5974080"/>
            <a:ext cx="1056640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040" b="1" dirty="0">
                <a:solidFill>
                  <a:srgbClr val="CDD3D1"/>
                </a:solidFill>
                <a:latin typeface="Calibri"/>
              </a:rPr>
              <a:t>Risk appetite 53 of 100 (investors are selective about risk) · change line 50 · 3 pts above</a:t>
            </a:r>
          </a:p>
        </p:txBody>
      </p:sp>
      <p:sp>
        <p:nvSpPr>
          <p:cNvPr id="21" name="Footer line 3"/>
          <p:cNvSpPr txBox="1"/>
          <p:nvPr/>
        </p:nvSpPr>
        <p:spPr>
          <a:xfrm>
            <a:off x="812800" y="6156960"/>
            <a:ext cx="10566400" cy="1828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040" b="1" dirty="0">
                <a:solidFill>
                  <a:srgbClr val="A0A9A7"/>
                </a:solidFill>
                <a:latin typeface="Calibri"/>
              </a:rPr>
              <a:t>Margin: clear of the line · Source: Federal Reserve Economic Data (FRED), 2026-10-26, via whether.work · scored on the record's inputs</a:t>
            </a:r>
          </a:p>
        </p:txBody>
      </p:sp>
      <p:sp>
        <p:nvSpPr>
          <p:cNvPr id="22" name="Footer resume"/>
          <p:cNvSpPr txBox="1"/>
          <p:nvPr/>
        </p:nvSpPr>
        <p:spPr>
          <a:xfrm>
            <a:off x="812800" y="6339840"/>
            <a:ext cx="10566400" cy="3657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040" b="1" dirty="0">
                <a:solidFill>
                  <a:srgbClr val="CDD3D1"/>
                </a:solidFill>
                <a:latin typeface="Calibri"/>
              </a:rPr>
              <a:t>Resume when: Reverse the hold only after funding pressure falls below 66 for two readings in a row and one shipped milestone shows traction.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hether">
  <a:themeElements>
    <a:clrScheme name="Whether">
      <a:dk1>
        <a:srgbClr val="0F1316"/>
      </a:dk1>
      <a:lt1>
        <a:srgbClr val="EDF0EE"/>
      </a:lt1>
      <a:dk2>
        <a:srgbClr val="171C20"/>
      </a:dk2>
      <a:lt2>
        <a:srgbClr val="CDD3D1"/>
      </a:lt2>
      <a:accent1>
        <a:srgbClr val="D9A82C"/>
      </a:accent1>
      <a:accent2>
        <a:srgbClr val="9D7A4A"/>
      </a:accent2>
      <a:accent3>
        <a:srgbClr val="8F96E0"/>
      </a:accent3>
      <a:accent4>
        <a:srgbClr val="3A6FA3"/>
      </a:accent4>
      <a:accent5>
        <a:srgbClr val="E5484D"/>
      </a:accent5>
      <a:accent6>
        <a:srgbClr val="A0A9A7"/>
      </a:accent6>
      <a:hlink>
        <a:srgbClr val="EDF0EE"/>
      </a:hlink>
      <a:folHlink>
        <a:srgbClr val="A0A9A7"/>
      </a:folHlink>
    </a:clrScheme>
    <a:fontScheme name="Whether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Whether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Whether</Application>
  <Slides>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Whether weekly operating guidance — Oct 26, 2026</dc:title>
  <dc:creator>Whether</dc:creator>
  <dcterms:created xsi:type="dcterms:W3CDTF">2026-10-26T12:00:00Z</dcterms:created>
  <dcterms:modified xsi:type="dcterms:W3CDTF">2026-10-26T12:00:00Z</dcterms:modified>
</cp:coreProperties>
</file>